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311" r:id="rId3"/>
    <p:sldId id="297" r:id="rId4"/>
    <p:sldId id="317" r:id="rId5"/>
    <p:sldId id="309" r:id="rId6"/>
    <p:sldId id="328" r:id="rId7"/>
    <p:sldId id="312" r:id="rId8"/>
    <p:sldId id="330" r:id="rId9"/>
    <p:sldId id="320" r:id="rId10"/>
    <p:sldId id="314" r:id="rId11"/>
    <p:sldId id="331" r:id="rId12"/>
    <p:sldId id="332" r:id="rId13"/>
    <p:sldId id="343" r:id="rId14"/>
    <p:sldId id="315" r:id="rId15"/>
    <p:sldId id="335" r:id="rId16"/>
    <p:sldId id="322" r:id="rId17"/>
    <p:sldId id="345" r:id="rId18"/>
    <p:sldId id="337" r:id="rId19"/>
    <p:sldId id="338" r:id="rId20"/>
    <p:sldId id="339" r:id="rId21"/>
    <p:sldId id="336" r:id="rId22"/>
    <p:sldId id="323" r:id="rId23"/>
    <p:sldId id="346" r:id="rId24"/>
    <p:sldId id="340" r:id="rId25"/>
    <p:sldId id="347" r:id="rId26"/>
    <p:sldId id="341" r:id="rId27"/>
    <p:sldId id="342" r:id="rId28"/>
    <p:sldId id="327" r:id="rId29"/>
    <p:sldId id="348" r:id="rId30"/>
    <p:sldId id="349" r:id="rId31"/>
    <p:sldId id="350" r:id="rId32"/>
    <p:sldId id="325" r:id="rId33"/>
    <p:sldId id="321" r:id="rId34"/>
    <p:sldId id="351" r:id="rId35"/>
    <p:sldId id="329" r:id="rId36"/>
    <p:sldId id="29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B1CFC9-C2F5-46D7-A381-55DE1282BD37}">
          <p14:sldIdLst>
            <p14:sldId id="311"/>
            <p14:sldId id="297"/>
            <p14:sldId id="317"/>
            <p14:sldId id="309"/>
            <p14:sldId id="328"/>
            <p14:sldId id="312"/>
            <p14:sldId id="330"/>
            <p14:sldId id="320"/>
            <p14:sldId id="314"/>
            <p14:sldId id="331"/>
            <p14:sldId id="332"/>
            <p14:sldId id="343"/>
            <p14:sldId id="315"/>
            <p14:sldId id="335"/>
            <p14:sldId id="322"/>
            <p14:sldId id="345"/>
            <p14:sldId id="337"/>
            <p14:sldId id="338"/>
            <p14:sldId id="339"/>
            <p14:sldId id="336"/>
            <p14:sldId id="323"/>
            <p14:sldId id="346"/>
            <p14:sldId id="340"/>
            <p14:sldId id="347"/>
            <p14:sldId id="341"/>
            <p14:sldId id="342"/>
            <p14:sldId id="327"/>
            <p14:sldId id="348"/>
            <p14:sldId id="349"/>
            <p14:sldId id="350"/>
            <p14:sldId id="325"/>
            <p14:sldId id="321"/>
            <p14:sldId id="351"/>
            <p14:sldId id="329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F24"/>
    <a:srgbClr val="CA1F24"/>
    <a:srgbClr val="DA2127"/>
    <a:srgbClr val="F8F8F8"/>
    <a:srgbClr val="FBFBFB"/>
    <a:srgbClr val="D9D9D9"/>
    <a:srgbClr val="E7E6E6"/>
    <a:srgbClr val="C71E23"/>
    <a:srgbClr val="E6E6E6"/>
    <a:srgbClr val="8A8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6233" autoAdjust="0"/>
  </p:normalViewPr>
  <p:slideViewPr>
    <p:cSldViewPr snapToGrid="0">
      <p:cViewPr varScale="1">
        <p:scale>
          <a:sx n="85" d="100"/>
          <a:sy n="85" d="100"/>
        </p:scale>
        <p:origin x="926" y="58"/>
      </p:cViewPr>
      <p:guideLst>
        <p:guide orient="horz" pos="2228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9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08FA0-10EA-4106-BF5F-0FDDB8D46A63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9C466-5DD7-4471-B93C-DA887477F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장기 문맥 의존성을 높이기 위해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9C466-5DD7-4471-B93C-DA887477F71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8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의 전체적인 구조</a:t>
            </a:r>
            <a:endParaRPr lang="en-US" altLang="ko-KR" dirty="0"/>
          </a:p>
          <a:p>
            <a:r>
              <a:rPr lang="ko-KR" altLang="en-US" dirty="0"/>
              <a:t>복잡도와 </a:t>
            </a:r>
            <a:r>
              <a:rPr lang="en-US" altLang="ko-KR" dirty="0"/>
              <a:t>Operation </a:t>
            </a:r>
            <a:r>
              <a:rPr lang="ko-KR" altLang="en-US" dirty="0"/>
              <a:t>수가 다른 레이어 타입보다 적음을 설명할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9C466-5DD7-4471-B93C-DA887477F71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93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Attention </a:t>
            </a:r>
            <a:r>
              <a:rPr lang="ko-KR" altLang="en-US" dirty="0"/>
              <a:t>의 개념을 간략하게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9C466-5DD7-4471-B93C-DA887477F71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4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Event camara </a:t>
            </a:r>
            <a:r>
              <a:rPr lang="ko-KR" altLang="en-US" dirty="0"/>
              <a:t>가 무엇인지</a:t>
            </a:r>
            <a:r>
              <a:rPr lang="en-US" altLang="ko-KR" dirty="0"/>
              <a:t>, </a:t>
            </a:r>
            <a:r>
              <a:rPr lang="ko-KR" altLang="en-US" dirty="0"/>
              <a:t>어떤 특징을 가진 카메라인지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9C466-5DD7-4471-B93C-DA887477F71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26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Event camera </a:t>
            </a:r>
            <a:r>
              <a:rPr lang="ko-KR" altLang="en-US" dirty="0"/>
              <a:t>와 </a:t>
            </a:r>
            <a:r>
              <a:rPr lang="en-US" altLang="ko-KR" dirty="0"/>
              <a:t>traditional camera</a:t>
            </a:r>
            <a:r>
              <a:rPr lang="ko-KR" altLang="en-US" dirty="0"/>
              <a:t>의 차이점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/>
              <a:t>왜 </a:t>
            </a:r>
            <a:r>
              <a:rPr lang="en-US" altLang="ko-KR" dirty="0"/>
              <a:t>event camera</a:t>
            </a:r>
            <a:r>
              <a:rPr lang="ko-KR" altLang="en-US" dirty="0"/>
              <a:t>로 </a:t>
            </a:r>
            <a:r>
              <a:rPr lang="en-US" altLang="ko-KR" dirty="0"/>
              <a:t>object detection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진행하는지 설명할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9C466-5DD7-4471-B93C-DA887477F71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59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9BA9-3E22-476B-9297-74A9EC2DF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BD72D-84E0-4885-BF12-5608E64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34BA8-6628-4B22-9A2F-B2FC545E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345C7-7FF0-4BEE-9098-64D5336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A72D2-72F2-49C6-AEFA-B2F4D902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B6506-D25F-49B8-88B2-68C29FB2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CBE959-B73D-4FE6-9943-9723FD20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6287A-7726-4EE1-A533-00AA9DD3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06B1A-5C4C-462C-A116-4BCA3ECF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F2E0A-6782-4B3D-84E3-FCCFC199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FC4853-2FAA-48CB-9B06-2628553FE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95D96C-19C0-42AF-B659-27D1264D7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3953F-404B-4F94-B8D6-1BA524BE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86687-1799-41F2-8E21-9FE2FF64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8995-CDA9-4301-8CB1-948C6C4B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8DC5-43DE-4DE0-A9AE-0E5C0EA30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745D41-E265-4B16-A01D-D741E12D8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F643-7A1C-4FF5-96F8-2260C2ED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0B9A3-E21F-4CB1-8BD3-9CF3B06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A8D7C-7A58-47D0-B9AA-935E0885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1B527-E25F-4F21-B2C0-C5BEC2A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846D0-9937-4714-AF3A-8BB79767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34E25-31D0-4BBB-9737-D8ED3925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E0232-8177-44DF-9E9A-F213CC37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EF260-80CB-4C04-A710-B356965B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23B45-F4DF-48A8-BB7E-2BAA40F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F6B19-694E-4E16-91AC-325E6622D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E0B53-07B7-429A-9AD4-00D9B10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1A0AB-008D-448D-83F5-3AAF9A89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47573-01D7-464C-B428-5DE5653A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FB92-7FB9-4901-BB48-5007EB9A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096DE-74DA-449F-A296-250EBDA5C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DE75E-5A1E-43A1-9A96-2F16F4ED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71B14-1743-4CCF-9905-55D14E9D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AB978-C80B-497E-971E-D23D80DF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FAD5F-2ED4-4966-AADD-7E10E93C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1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58ED7-5183-48E4-9FDC-93F329D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00D74-27C5-4489-AFF8-01E2F555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5D8CB-E4C4-409B-8E93-29A5D704F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8E389-6467-4DE1-9615-397389F3C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D5C83F-8588-44BC-8353-817CC7C73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A7512-BD2D-47A4-9EC7-A9DBA324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58C5A9-F460-4E9E-84DE-1C903282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D8D42A-1460-484A-ADA8-B505304D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93439-CB48-4E0D-8865-9E63B43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C192A2-C324-4DD1-A2BC-DF09658A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337460-DB7C-4451-953D-EA028F88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EAD24-698D-4EB5-A22A-A232C575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36922C-6C20-4E93-8A57-744E35B0FE98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C018FA-39C5-4CE4-891E-BDB6D9D75480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3C539C-DA76-401D-A1D9-66F3F7E07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E9BE2-C8FD-4EDF-99A2-D36AEFD0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5809E-3958-4CE1-A58D-90DEAAEB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0BBBE9-A8CE-49F3-956C-5DAC249F6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143B3-5B2D-49D5-AB23-5CD00D0E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8D8B2-709D-43CB-B432-2E991807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6CB6F-F667-4480-B624-697F52A4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1A7E-BF8E-4467-AF90-AE6429F1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44EE4-9A9C-417A-A54A-2DAAFE22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EC248-A08C-4B16-A2FF-60540777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1922A-BBD9-42B5-B738-BC72038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67318-46CC-40FE-B20F-F44CF7F1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C189C-39C4-42A7-A712-77592548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D2380-9E1E-4A88-8C17-F6BA1983A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1F064-9720-434E-998D-26188D69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B4D5A-0093-47F3-A1E6-5B9FBB6B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B4E28-41B6-42BB-9C60-FF5B8951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8689D-2F08-4FE5-BEDA-F5C49773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D0B94-8E52-42A1-BD87-8B3997CD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1259A5-7A6B-4801-BBE8-DFDB5100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85D24-BF87-42EC-94F9-4D131F80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66FD6-E8ED-4BA6-AF0D-C75D902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D9B9-E73D-4D4F-8E9E-E46AA38B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DFCF-1652-4ECF-9CEA-4775E4E48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C81CF-9050-401A-A4C4-CF09E63C3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E0CD9-3181-4FB1-AA1C-59E44E0F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79187-D820-41F6-AE86-830D115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797B7-165E-4966-A27B-FFDD5E4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F70A9-7C08-4282-A418-154C2578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4891F-69C4-40DB-AB16-FACD89F31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AA26A-12F4-4884-AB4B-4F3D65D0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3EB74-37CA-47CC-9FC9-7DE8D171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EA32C-DA4E-486A-B0F7-6D68951C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8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35AB-D88F-4ADE-825B-37120901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1854E-0F66-4E4B-877A-52CA58772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43E20-F1EE-4440-9D84-77E25F7F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34C0B-6501-4EC5-8A17-D7902021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0932F-9006-4230-A511-CABD45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30FCA-3EB0-4664-B3F1-89B53777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D5297-C94B-41D4-931D-A60A6E2F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13BA4-2204-4FE4-BD01-9AD7947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E61EE3-B691-4DEA-B8DF-3B20B94B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647A3-5F2F-414F-9F3D-F9D62ED80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90B920-0B39-425C-BDF0-3A8361F1D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50F217-E43F-42F8-B3DA-7B613022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2C3757-6C0D-426D-B516-ED3310E0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C7E570-3207-4938-9E69-C1B88F63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DC23D7-4383-4687-BC9C-4F720CCDB384}"/>
              </a:ext>
            </a:extLst>
          </p:cNvPr>
          <p:cNvSpPr/>
          <p:nvPr userDrawn="1"/>
        </p:nvSpPr>
        <p:spPr>
          <a:xfrm>
            <a:off x="0" y="6477153"/>
            <a:ext cx="12192000" cy="390471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A2C8B2-9787-423C-A72F-38E0F4617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/>
          <a:stretch/>
        </p:blipFill>
        <p:spPr>
          <a:xfrm>
            <a:off x="152400" y="6509438"/>
            <a:ext cx="1528762" cy="3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6CAC-014C-4602-8F39-24328506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D181D-E754-4A69-AD6F-50804B32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82ED7-C8AB-45E1-AB54-982FBEC8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35649-8474-41C8-8BCD-F69F0E3D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114E0-F84D-4611-803A-BA03F90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DFC07-D056-465B-9D5E-4509AC61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00436-5DC6-4626-8B92-6A08769E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0E06D3-E5FF-41A5-8C32-2E78B2E9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CFCA74-2287-4D1A-9671-0A391539F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C9C0E-8EA1-4523-A06C-D15B61FD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69F12C-C704-404F-A290-59EFBF7C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44390-F8D9-4D3D-86EB-52516483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C9EE10-B686-4472-9DC4-97FC02F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E4595-1FF5-4DAF-9CB9-BDD6D1EC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6E50B-F94B-4FFD-B2E8-C5E04359B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339A8-7AAE-4CEF-B813-0AAC8DB7C6DD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95DE7-0248-4AE0-9F91-8D53C5D3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6227-EC92-4672-8FE5-C2D51757B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0C1FE9-0A05-4172-8EFB-E952A95D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927E4-9B8D-440C-B9AA-631FF0C5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FB799-8A9D-437D-B7FF-790A957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7393-B9E2-43EF-B61F-97C6FEFEB07C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E42C9-EA16-49B7-8C26-52A39199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51F92-A0BE-4974-BC5D-2CF6C9DE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2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31379" TargetMode="External"/><Relationship Id="rId2" Type="http://schemas.openxmlformats.org/officeDocument/2006/relationships/hyperlink" Target="https://m.hanbit.co.kr/channel/category/category_view.html?cms_code=CMS6074576268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o.wikipedia.org/wiki/%EB%AA%A8%EC%85%98_%EB%B8%94%EB%9F%AC" TargetMode="External"/><Relationship Id="rId4" Type="http://schemas.openxmlformats.org/officeDocument/2006/relationships/hyperlink" Target="https://en.wikipedia.org/wiki/Event_camer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07D3FD-B4AA-4ABB-88F5-68EE4308D835}"/>
              </a:ext>
            </a:extLst>
          </p:cNvPr>
          <p:cNvSpPr/>
          <p:nvPr/>
        </p:nvSpPr>
        <p:spPr>
          <a:xfrm flipV="1">
            <a:off x="4959260" y="-662940"/>
            <a:ext cx="2273480" cy="3406140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solidFill>
            <a:srgbClr val="CA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6E39DF-C55E-4B5D-BC22-ACF95FD72BB9}"/>
              </a:ext>
            </a:extLst>
          </p:cNvPr>
          <p:cNvSpPr/>
          <p:nvPr/>
        </p:nvSpPr>
        <p:spPr>
          <a:xfrm flipV="1">
            <a:off x="5060872" y="-469656"/>
            <a:ext cx="2071095" cy="3102926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A618196-82AF-4FB4-92C9-EFA1006E5E25}"/>
              </a:ext>
            </a:extLst>
          </p:cNvPr>
          <p:cNvSpPr/>
          <p:nvPr/>
        </p:nvSpPr>
        <p:spPr>
          <a:xfrm flipV="1">
            <a:off x="5161430" y="-285703"/>
            <a:ext cx="1869978" cy="2801611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735091" y="2826554"/>
            <a:ext cx="10721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Recurre</a:t>
            </a:r>
            <a:r>
              <a:rPr lang="en-US" altLang="ko-KR" sz="4000" b="1" dirty="0" err="1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nt</a:t>
            </a:r>
            <a:r>
              <a:rPr lang="en-US" altLang="ko-KR" sz="40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 Vision Transformers for Object Detection with Event Cameras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5CCB6-6D9A-4414-AC1F-3C26B480A3CA}"/>
              </a:ext>
            </a:extLst>
          </p:cNvPr>
          <p:cNvSpPr txBox="1"/>
          <p:nvPr/>
        </p:nvSpPr>
        <p:spPr>
          <a:xfrm>
            <a:off x="820583" y="4787575"/>
            <a:ext cx="10550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IT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대학 컴퓨터학부 </a:t>
            </a:r>
            <a:r>
              <a: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2021111183 </a:t>
            </a: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김은지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dirty="0">
                <a:solidFill>
                  <a:srgbClr val="CA1F24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IT</a:t>
            </a:r>
            <a:r>
              <a:rPr lang="ko-KR" altLang="en-US" sz="2500" dirty="0">
                <a:solidFill>
                  <a:srgbClr val="CA1F24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대학 컴퓨터학부 </a:t>
            </a:r>
            <a:r>
              <a:rPr lang="en-US" altLang="ko-KR" sz="2500" dirty="0">
                <a:solidFill>
                  <a:srgbClr val="CA1F24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2021114818 </a:t>
            </a:r>
            <a:r>
              <a:rPr lang="ko-KR" altLang="en-US" sz="2500" dirty="0" err="1">
                <a:solidFill>
                  <a:srgbClr val="CA1F24"/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김찬호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Introduction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81BC6-9634-0618-3D4A-2E4E26F6B84E}"/>
              </a:ext>
            </a:extLst>
          </p:cNvPr>
          <p:cNvSpPr txBox="1"/>
          <p:nvPr/>
        </p:nvSpPr>
        <p:spPr>
          <a:xfrm>
            <a:off x="658499" y="1766197"/>
            <a:ext cx="759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Event Cameras </a:t>
            </a:r>
            <a:r>
              <a:rPr lang="en-US" altLang="ko-KR" sz="2000" dirty="0"/>
              <a:t>vs </a:t>
            </a:r>
            <a:r>
              <a:rPr lang="en-US" altLang="ko-KR" sz="2000" b="1" dirty="0"/>
              <a:t>Traditional Camera</a:t>
            </a:r>
            <a:r>
              <a:rPr lang="en-US" altLang="ko-KR" sz="2000" dirty="0"/>
              <a:t>(a-frame-based-camera)</a:t>
            </a:r>
            <a:r>
              <a:rPr lang="ko-KR" altLang="en-US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DB1AB-0A38-DC27-A263-421C0AB6941E}"/>
              </a:ext>
            </a:extLst>
          </p:cNvPr>
          <p:cNvSpPr txBox="1"/>
          <p:nvPr/>
        </p:nvSpPr>
        <p:spPr>
          <a:xfrm>
            <a:off x="210350" y="5410171"/>
            <a:ext cx="117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Due to latency, traditional camera may come at the cost of missing essential scene details in dynamic scenes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5810B4-64CB-762E-810C-F4C2389DE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516724"/>
              </p:ext>
            </p:extLst>
          </p:nvPr>
        </p:nvGraphicFramePr>
        <p:xfrm>
          <a:off x="1784017" y="2598026"/>
          <a:ext cx="8534400" cy="23488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351263646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06193572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465409486"/>
                    </a:ext>
                  </a:extLst>
                </a:gridCol>
              </a:tblGrid>
              <a:tr h="42857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Event Camera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Traditional Camara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502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absolute intensity information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207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Change in intensity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↑ 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761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Reducing Latency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↑ 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submillisecond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latency)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↓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33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92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Introduction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66304-BDD0-8014-58DC-238047A07E27}"/>
              </a:ext>
            </a:extLst>
          </p:cNvPr>
          <p:cNvSpPr txBox="1"/>
          <p:nvPr/>
        </p:nvSpPr>
        <p:spPr>
          <a:xfrm>
            <a:off x="478758" y="1493353"/>
            <a:ext cx="32782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Event Camera </a:t>
            </a:r>
            <a:r>
              <a:rPr lang="ko-KR" altLang="en-US" sz="2200" dirty="0"/>
              <a:t>의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A56B6-0E44-CB5F-30EB-DB1C23AEA454}"/>
              </a:ext>
            </a:extLst>
          </p:cNvPr>
          <p:cNvSpPr txBox="1"/>
          <p:nvPr/>
        </p:nvSpPr>
        <p:spPr>
          <a:xfrm>
            <a:off x="574576" y="2165313"/>
            <a:ext cx="10111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시간</a:t>
            </a:r>
            <a:r>
              <a:rPr lang="en-US" altLang="ko-KR" sz="2000" dirty="0"/>
              <a:t>, </a:t>
            </a:r>
            <a:r>
              <a:rPr lang="ko-KR" altLang="en-US" sz="2000" dirty="0"/>
              <a:t>공간에 따라 </a:t>
            </a:r>
            <a:r>
              <a:rPr lang="ko-KR" altLang="en-US" sz="2000" dirty="0" err="1"/>
              <a:t>비동기적인</a:t>
            </a:r>
            <a:r>
              <a:rPr lang="ko-KR" altLang="en-US" sz="2000" dirty="0"/>
              <a:t> </a:t>
            </a:r>
            <a:r>
              <a:rPr lang="en-US" altLang="ko-KR" sz="2000" dirty="0"/>
              <a:t>binary event</a:t>
            </a:r>
            <a:r>
              <a:rPr lang="ko-KR" altLang="en-US" sz="2000" dirty="0"/>
              <a:t>가 발생</a:t>
            </a:r>
            <a:endParaRPr lang="en-US" altLang="ko-KR" sz="2000" dirty="0"/>
          </a:p>
          <a:p>
            <a:r>
              <a:rPr lang="en-US" altLang="ko-KR" sz="2000" dirty="0"/>
              <a:t>	-&gt; </a:t>
            </a:r>
            <a:r>
              <a:rPr lang="ko-KR" altLang="en-US" sz="2000" dirty="0"/>
              <a:t>시공간 영역에서 </a:t>
            </a:r>
            <a:r>
              <a:rPr lang="en-US" altLang="ko-KR" sz="2000" dirty="0"/>
              <a:t>detection </a:t>
            </a:r>
            <a:r>
              <a:rPr lang="ko-KR" altLang="en-US" sz="2000" dirty="0"/>
              <a:t>을 진행하는 </a:t>
            </a:r>
            <a:r>
              <a:rPr lang="en-US" altLang="ko-KR" sz="2000" dirty="0"/>
              <a:t>algorithm</a:t>
            </a:r>
            <a:r>
              <a:rPr lang="ko-KR" altLang="en-US" sz="2000" dirty="0"/>
              <a:t>을 개발할 필요성이 있음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DEF54-BDEB-0900-A51F-5BB7B4A040BB}"/>
              </a:ext>
            </a:extLst>
          </p:cNvPr>
          <p:cNvSpPr txBox="1"/>
          <p:nvPr/>
        </p:nvSpPr>
        <p:spPr>
          <a:xfrm>
            <a:off x="565844" y="3429000"/>
            <a:ext cx="96852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선행 연구 </a:t>
            </a:r>
            <a:r>
              <a:rPr lang="en-US" altLang="ko-KR" sz="2200" dirty="0"/>
              <a:t>( Related Work 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sz="2000" dirty="0"/>
              <a:t>- GNN(Graph Neural Network)</a:t>
            </a:r>
          </a:p>
          <a:p>
            <a:r>
              <a:rPr lang="en-US" altLang="ko-KR" sz="2000" dirty="0"/>
              <a:t> </a:t>
            </a:r>
            <a:r>
              <a:rPr lang="ko-KR" altLang="en-US" sz="2000" dirty="0"/>
              <a:t>한계점 </a:t>
            </a:r>
            <a:r>
              <a:rPr lang="en-US" altLang="ko-KR" sz="2000" dirty="0"/>
              <a:t>) </a:t>
            </a:r>
            <a:r>
              <a:rPr lang="ko-KR" altLang="en-US" sz="2000" dirty="0"/>
              <a:t>너무 </a:t>
            </a:r>
            <a:r>
              <a:rPr lang="en-US" altLang="ko-KR" sz="2000" dirty="0"/>
              <a:t>heavy </a:t>
            </a:r>
            <a:r>
              <a:rPr lang="ko-KR" altLang="en-US" sz="2000" dirty="0"/>
              <a:t>한 </a:t>
            </a:r>
            <a:r>
              <a:rPr lang="en-US" altLang="ko-KR" sz="2000" dirty="0"/>
              <a:t>backbone </a:t>
            </a:r>
            <a:r>
              <a:rPr lang="ko-KR" altLang="en-US" sz="2000" dirty="0"/>
              <a:t>사용 </a:t>
            </a:r>
            <a:r>
              <a:rPr lang="en-US" altLang="ko-KR" sz="2000" dirty="0"/>
              <a:t>&amp; </a:t>
            </a:r>
            <a:r>
              <a:rPr lang="en-US" altLang="ko-KR" sz="2000" dirty="0" err="1"/>
              <a:t>ConvLSTM</a:t>
            </a:r>
            <a:r>
              <a:rPr lang="ko-KR" altLang="en-US" sz="2000" dirty="0"/>
              <a:t>처럼 </a:t>
            </a:r>
            <a:r>
              <a:rPr lang="en-US" altLang="ko-KR" sz="2000" dirty="0"/>
              <a:t>expensive</a:t>
            </a:r>
            <a:r>
              <a:rPr lang="ko-KR" altLang="en-US" sz="2000" dirty="0"/>
              <a:t>한 </a:t>
            </a:r>
            <a:r>
              <a:rPr lang="en-US" altLang="ko-KR" sz="2000" dirty="0"/>
              <a:t>cell</a:t>
            </a:r>
            <a:r>
              <a:rPr lang="ko-KR" altLang="en-US" sz="2000" dirty="0"/>
              <a:t>을 사용</a:t>
            </a:r>
            <a:endParaRPr lang="en-US" altLang="ko-KR" sz="2000" dirty="0"/>
          </a:p>
          <a:p>
            <a:r>
              <a:rPr lang="en-US" altLang="ko-KR" sz="2000" dirty="0"/>
              <a:t>	-&gt; sparce neural network </a:t>
            </a:r>
            <a:r>
              <a:rPr lang="ko-KR" altLang="en-US" sz="2000" dirty="0"/>
              <a:t>로 </a:t>
            </a:r>
            <a:r>
              <a:rPr lang="en-US" altLang="ko-KR" sz="2000" dirty="0"/>
              <a:t>vision backbone</a:t>
            </a:r>
            <a:r>
              <a:rPr lang="ko-KR" altLang="en-US" sz="2000" dirty="0"/>
              <a:t>을 </a:t>
            </a:r>
            <a:r>
              <a:rPr lang="en-US" altLang="ko-KR" sz="2000" dirty="0"/>
              <a:t>design</a:t>
            </a:r>
            <a:r>
              <a:rPr lang="ko-KR" altLang="en-US" sz="2000" dirty="0"/>
              <a:t>하자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95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Introduction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FCB99-7F79-4957-57C4-A67E582282FD}"/>
              </a:ext>
            </a:extLst>
          </p:cNvPr>
          <p:cNvSpPr txBox="1"/>
          <p:nvPr/>
        </p:nvSpPr>
        <p:spPr>
          <a:xfrm>
            <a:off x="548537" y="1727590"/>
            <a:ext cx="107840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본 연구에서 </a:t>
            </a:r>
            <a:r>
              <a:rPr lang="en-US" altLang="ko-KR" sz="2200" dirty="0"/>
              <a:t>inference time</a:t>
            </a:r>
            <a:r>
              <a:rPr lang="ko-KR" altLang="en-US" sz="2200" dirty="0"/>
              <a:t>과 </a:t>
            </a:r>
            <a:r>
              <a:rPr lang="en-US" altLang="ko-KR" sz="2200" dirty="0"/>
              <a:t>performance</a:t>
            </a:r>
            <a:r>
              <a:rPr lang="ko-KR" altLang="en-US" sz="2200" dirty="0"/>
              <a:t>간 균형을 유지하기 위해 사용한 기법</a:t>
            </a:r>
            <a:endParaRPr lang="en-US" altLang="ko-KR" sz="2200" dirty="0"/>
          </a:p>
          <a:p>
            <a:r>
              <a:rPr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Local and global self-attention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Preceding</a:t>
            </a:r>
            <a:r>
              <a:rPr lang="ko-KR" altLang="en-US" sz="2000" dirty="0"/>
              <a:t> </a:t>
            </a:r>
            <a:r>
              <a:rPr lang="en-US" altLang="ko-KR" sz="2000" dirty="0"/>
              <a:t>a</a:t>
            </a:r>
            <a:r>
              <a:rPr lang="ko-KR" altLang="en-US" sz="2000" dirty="0"/>
              <a:t> </a:t>
            </a:r>
            <a:r>
              <a:rPr lang="en-US" altLang="ko-KR" sz="2000" dirty="0"/>
              <a:t>simple</a:t>
            </a:r>
            <a:r>
              <a:rPr lang="ko-KR" altLang="en-US" sz="2000" dirty="0"/>
              <a:t> </a:t>
            </a:r>
            <a:r>
              <a:rPr lang="en-US" altLang="ko-KR" sz="2000" dirty="0"/>
              <a:t>convolution</a:t>
            </a:r>
            <a:r>
              <a:rPr lang="ko-KR" altLang="en-US" sz="2000" dirty="0"/>
              <a:t> </a:t>
            </a:r>
            <a:r>
              <a:rPr lang="en-US" altLang="ko-KR" sz="2000" dirty="0"/>
              <a:t>before</a:t>
            </a:r>
            <a:r>
              <a:rPr lang="ko-KR" altLang="en-US" sz="2000" dirty="0"/>
              <a:t> </a:t>
            </a:r>
            <a:r>
              <a:rPr lang="en-US" altLang="ko-KR" sz="2000" dirty="0"/>
              <a:t>attention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Conv-LSTM =&gt; plain 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12927-04B9-F38E-C039-62CF9F4384D4}"/>
              </a:ext>
            </a:extLst>
          </p:cNvPr>
          <p:cNvSpPr txBox="1"/>
          <p:nvPr/>
        </p:nvSpPr>
        <p:spPr>
          <a:xfrm>
            <a:off x="548537" y="3979568"/>
            <a:ext cx="943354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연구 요약</a:t>
            </a:r>
            <a:endParaRPr lang="en-US" altLang="ko-KR" sz="25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2000" dirty="0"/>
              <a:t>event-based</a:t>
            </a:r>
            <a:r>
              <a:rPr lang="ko-KR" altLang="en-US" sz="2000" dirty="0"/>
              <a:t> </a:t>
            </a:r>
            <a:r>
              <a:rPr lang="en-US" altLang="ko-KR" sz="2000" dirty="0"/>
              <a:t>pipelines</a:t>
            </a:r>
            <a:r>
              <a:rPr lang="ko-KR" altLang="en-US" sz="2000" dirty="0"/>
              <a:t> 에 우세한 </a:t>
            </a:r>
            <a:r>
              <a:rPr lang="en-US" altLang="ko-KR" sz="2000" dirty="0"/>
              <a:t>design </a:t>
            </a:r>
            <a:r>
              <a:rPr lang="ko-KR" altLang="en-US" sz="2000" dirty="0"/>
              <a:t>제작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2000" dirty="0"/>
              <a:t>Simple, composable </a:t>
            </a:r>
            <a:r>
              <a:rPr lang="ko-KR" altLang="en-US" sz="2000" dirty="0"/>
              <a:t>한 </a:t>
            </a:r>
            <a:r>
              <a:rPr lang="en-US" altLang="ko-KR" sz="2000" dirty="0"/>
              <a:t>state design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State-of-the-art object detection </a:t>
            </a:r>
            <a:r>
              <a:rPr lang="ko-KR" altLang="en-US" sz="2000" dirty="0"/>
              <a:t>에서 우수한 성능을 도출함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8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Related Work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11D94-73B2-99E5-E056-4B4C34479288}"/>
              </a:ext>
            </a:extLst>
          </p:cNvPr>
          <p:cNvSpPr txBox="1"/>
          <p:nvPr/>
        </p:nvSpPr>
        <p:spPr>
          <a:xfrm>
            <a:off x="423720" y="1872056"/>
            <a:ext cx="71380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Vision Transformation for </a:t>
            </a:r>
            <a:r>
              <a:rPr lang="en-US" altLang="ko-KR" sz="2500" dirty="0" err="1"/>
              <a:t>Spatio</a:t>
            </a:r>
            <a:r>
              <a:rPr lang="en-US" altLang="ko-KR" sz="2500" dirty="0"/>
              <a:t>-Temporal Data</a:t>
            </a:r>
            <a:endParaRPr lang="ko-KR" alt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0892F5-EFBA-0EE0-EEDC-5AD7A73AB28A}"/>
              </a:ext>
            </a:extLst>
          </p:cNvPr>
          <p:cNvSpPr txBox="1"/>
          <p:nvPr/>
        </p:nvSpPr>
        <p:spPr>
          <a:xfrm>
            <a:off x="651763" y="2677975"/>
            <a:ext cx="36952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 event-based vision</a:t>
            </a:r>
          </a:p>
          <a:p>
            <a:endParaRPr lang="en-US" altLang="ko-KR" sz="2000" dirty="0"/>
          </a:p>
          <a:p>
            <a:r>
              <a:rPr lang="en-US" altLang="ko-KR" sz="2000" dirty="0"/>
              <a:t>- classification</a:t>
            </a:r>
          </a:p>
          <a:p>
            <a:r>
              <a:rPr lang="en-US" altLang="ko-KR" sz="2000" dirty="0"/>
              <a:t>- image </a:t>
            </a:r>
            <a:r>
              <a:rPr lang="en-US" altLang="ko-KR" sz="2000" dirty="0" err="1"/>
              <a:t>reconstructure</a:t>
            </a:r>
            <a:endParaRPr lang="en-US" altLang="ko-KR" sz="2000" dirty="0"/>
          </a:p>
          <a:p>
            <a:r>
              <a:rPr lang="en-US" altLang="ko-KR" sz="2000" dirty="0"/>
              <a:t>- monocular depth estimation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FFCD0-153E-A472-A52A-F6680229D8CC}"/>
              </a:ext>
            </a:extLst>
          </p:cNvPr>
          <p:cNvSpPr txBox="1"/>
          <p:nvPr/>
        </p:nvSpPr>
        <p:spPr>
          <a:xfrm>
            <a:off x="1003943" y="4430307"/>
            <a:ext cx="6256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=&gt; Object detection has yet to be investigated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9951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F7D31-B8FB-9F57-F6B8-010A00AB1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86" y="2466360"/>
            <a:ext cx="10815409" cy="3254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57C80D-D663-8D68-DFAC-0FE25F16D0E5}"/>
              </a:ext>
            </a:extLst>
          </p:cNvPr>
          <p:cNvSpPr txBox="1"/>
          <p:nvPr/>
        </p:nvSpPr>
        <p:spPr>
          <a:xfrm>
            <a:off x="373651" y="1559820"/>
            <a:ext cx="2723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Overall Structure </a:t>
            </a:r>
            <a:endParaRPr lang="ko-KR" altLang="en-US" sz="2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7BDA10-4D78-4FCC-9DA2-425034BAC2A5}"/>
              </a:ext>
            </a:extLst>
          </p:cNvPr>
          <p:cNvSpPr/>
          <p:nvPr/>
        </p:nvSpPr>
        <p:spPr>
          <a:xfrm>
            <a:off x="2069630" y="2939947"/>
            <a:ext cx="1948722" cy="978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EA1AAF-8206-8A81-8DC2-C6E35E633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51" y="2398429"/>
            <a:ext cx="6376733" cy="3038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A7CA1-0D0D-D3A0-AEF3-E8390B7F3519}"/>
              </a:ext>
            </a:extLst>
          </p:cNvPr>
          <p:cNvSpPr txBox="1"/>
          <p:nvPr/>
        </p:nvSpPr>
        <p:spPr>
          <a:xfrm>
            <a:off x="373651" y="1438646"/>
            <a:ext cx="30432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RVT block structure</a:t>
            </a:r>
            <a:endParaRPr lang="ko-KR" altLang="en-US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1ED53-6E53-FD01-8FA0-A2702F3DB949}"/>
              </a:ext>
            </a:extLst>
          </p:cNvPr>
          <p:cNvSpPr txBox="1"/>
          <p:nvPr/>
        </p:nvSpPr>
        <p:spPr>
          <a:xfrm>
            <a:off x="7330190" y="3010540"/>
            <a:ext cx="38350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Convolution ( overlapping )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Block Self Attention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MLP(Multi Layer Perceptron)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Grid Self Attention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MLP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LSTM</a:t>
            </a:r>
            <a:endParaRPr lang="ko-KR" altLang="en-US" sz="2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0290B4C-02E8-0A6D-C2EF-758A2BC48AF4}"/>
              </a:ext>
            </a:extLst>
          </p:cNvPr>
          <p:cNvCxnSpPr>
            <a:cxnSpLocks/>
          </p:cNvCxnSpPr>
          <p:nvPr/>
        </p:nvCxnSpPr>
        <p:spPr>
          <a:xfrm>
            <a:off x="5778030" y="1801532"/>
            <a:ext cx="0" cy="36351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26A267-F3D1-7E34-35F2-FF47603B9CD4}"/>
              </a:ext>
            </a:extLst>
          </p:cNvPr>
          <p:cNvSpPr txBox="1"/>
          <p:nvPr/>
        </p:nvSpPr>
        <p:spPr>
          <a:xfrm>
            <a:off x="4752284" y="2149761"/>
            <a:ext cx="95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Spatial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3DD43-76C7-2EC5-2B52-28738C0ED75B}"/>
              </a:ext>
            </a:extLst>
          </p:cNvPr>
          <p:cNvSpPr txBox="1"/>
          <p:nvPr/>
        </p:nvSpPr>
        <p:spPr>
          <a:xfrm>
            <a:off x="5926677" y="2149761"/>
            <a:ext cx="1250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Temporal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4B18F-F331-CAB3-C43D-57C9CC362559}"/>
              </a:ext>
            </a:extLst>
          </p:cNvPr>
          <p:cNvSpPr txBox="1"/>
          <p:nvPr/>
        </p:nvSpPr>
        <p:spPr>
          <a:xfrm>
            <a:off x="656883" y="5664215"/>
            <a:ext cx="7662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※ Normalization and activation layers are omitted for conciseness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31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E9454-5234-6005-90DF-7E6969E1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733" y="491276"/>
            <a:ext cx="3293471" cy="15691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C42B55-1F9F-A5A1-FE27-C5BFD989453A}"/>
              </a:ext>
            </a:extLst>
          </p:cNvPr>
          <p:cNvSpPr/>
          <p:nvPr/>
        </p:nvSpPr>
        <p:spPr>
          <a:xfrm>
            <a:off x="7868733" y="708286"/>
            <a:ext cx="629160" cy="116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941691-AB40-7C61-A8C0-1FDF4ED0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95" y="3018109"/>
            <a:ext cx="5801677" cy="1324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A9A31A-EFCC-D204-B8A8-4AE08414C2E4}"/>
              </a:ext>
            </a:extLst>
          </p:cNvPr>
          <p:cNvSpPr txBox="1"/>
          <p:nvPr/>
        </p:nvSpPr>
        <p:spPr>
          <a:xfrm>
            <a:off x="546658" y="1676070"/>
            <a:ext cx="29252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Preprocessing</a:t>
            </a:r>
            <a:r>
              <a:rPr lang="ko-KR" altLang="en-US" sz="2500" dirty="0"/>
              <a:t> </a:t>
            </a:r>
            <a:r>
              <a:rPr lang="en-US" altLang="ko-KR" sz="2500" dirty="0"/>
              <a:t>step</a:t>
            </a:r>
            <a:endParaRPr lang="ko-KR" altLang="en-US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A2829-04E6-D8DF-A45D-8D6885DCA12B}"/>
              </a:ext>
            </a:extLst>
          </p:cNvPr>
          <p:cNvSpPr txBox="1"/>
          <p:nvPr/>
        </p:nvSpPr>
        <p:spPr>
          <a:xfrm>
            <a:off x="373651" y="256603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data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23107-CCED-35F1-0114-0998AB157354}"/>
              </a:ext>
            </a:extLst>
          </p:cNvPr>
          <p:cNvSpPr txBox="1"/>
          <p:nvPr/>
        </p:nvSpPr>
        <p:spPr>
          <a:xfrm>
            <a:off x="373651" y="4680065"/>
            <a:ext cx="343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x : width</a:t>
            </a:r>
          </a:p>
          <a:p>
            <a:r>
              <a:rPr lang="en-US" altLang="ko-KR" dirty="0"/>
              <a:t> y : height</a:t>
            </a:r>
          </a:p>
          <a:p>
            <a:r>
              <a:rPr lang="en-US" altLang="ko-KR" dirty="0"/>
              <a:t> p : polarity (</a:t>
            </a:r>
            <a:r>
              <a:rPr lang="ko-KR" altLang="en-US" dirty="0"/>
              <a:t>양극성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T : discretization steps of time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79BA5AE-577C-2195-823D-40251542768F}"/>
              </a:ext>
            </a:extLst>
          </p:cNvPr>
          <p:cNvSpPr/>
          <p:nvPr/>
        </p:nvSpPr>
        <p:spPr>
          <a:xfrm>
            <a:off x="5685457" y="3680383"/>
            <a:ext cx="731520" cy="400595"/>
          </a:xfrm>
          <a:prstGeom prst="rightArrow">
            <a:avLst/>
          </a:prstGeom>
          <a:solidFill>
            <a:srgbClr val="CB1F24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ED09C-42F5-D884-FD67-DC1FC699FEE5}"/>
              </a:ext>
            </a:extLst>
          </p:cNvPr>
          <p:cNvSpPr txBox="1"/>
          <p:nvPr/>
        </p:nvSpPr>
        <p:spPr>
          <a:xfrm>
            <a:off x="6970737" y="3690886"/>
            <a:ext cx="16104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(2T, H, W)</a:t>
            </a:r>
            <a:endParaRPr lang="ko-KR" alt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A5D52-145D-9B4E-C1C1-D9854590D62F}"/>
              </a:ext>
            </a:extLst>
          </p:cNvPr>
          <p:cNvSpPr txBox="1"/>
          <p:nvPr/>
        </p:nvSpPr>
        <p:spPr>
          <a:xfrm>
            <a:off x="3882931" y="4374594"/>
            <a:ext cx="433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2D convolution</a:t>
            </a:r>
            <a:r>
              <a:rPr lang="ko-KR" altLang="en-US" dirty="0"/>
              <a:t>을 호환하는 형태로 변환</a:t>
            </a:r>
          </a:p>
        </p:txBody>
      </p:sp>
    </p:spTree>
    <p:extLst>
      <p:ext uri="{BB962C8B-B14F-4D97-AF65-F5344CB8AC3E}">
        <p14:creationId xmlns:p14="http://schemas.microsoft.com/office/powerpoint/2010/main" val="7858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87BA-3B37-786D-56B4-27C9F29DDDD1}"/>
              </a:ext>
            </a:extLst>
          </p:cNvPr>
          <p:cNvSpPr txBox="1"/>
          <p:nvPr/>
        </p:nvSpPr>
        <p:spPr>
          <a:xfrm>
            <a:off x="373651" y="2296473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Convolution ( overlapping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E9454-5234-6005-90DF-7E6969E1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733" y="491276"/>
            <a:ext cx="3293471" cy="15691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C42B55-1F9F-A5A1-FE27-C5BFD989453A}"/>
              </a:ext>
            </a:extLst>
          </p:cNvPr>
          <p:cNvSpPr/>
          <p:nvPr/>
        </p:nvSpPr>
        <p:spPr>
          <a:xfrm>
            <a:off x="7868733" y="708286"/>
            <a:ext cx="629160" cy="116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B889D-63D9-A47A-15EB-6B46998F5309}"/>
              </a:ext>
            </a:extLst>
          </p:cNvPr>
          <p:cNvSpPr txBox="1"/>
          <p:nvPr/>
        </p:nvSpPr>
        <p:spPr>
          <a:xfrm>
            <a:off x="373651" y="1494608"/>
            <a:ext cx="60935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Spatial Feature Extraction</a:t>
            </a:r>
            <a:endParaRPr lang="ko-KR" altLang="en-US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8811B-FA69-F460-F074-9FC9BFCC4312}"/>
              </a:ext>
            </a:extLst>
          </p:cNvPr>
          <p:cNvSpPr txBox="1"/>
          <p:nvPr/>
        </p:nvSpPr>
        <p:spPr>
          <a:xfrm>
            <a:off x="583473" y="3085794"/>
            <a:ext cx="74863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Convolution with overlapping kernels</a:t>
            </a:r>
          </a:p>
          <a:p>
            <a:endParaRPr lang="en-US" altLang="ko-KR" sz="2000" dirty="0"/>
          </a:p>
          <a:p>
            <a:r>
              <a:rPr lang="en-US" altLang="ko-KR" sz="2000" dirty="0"/>
              <a:t>=&gt; non-overlapping model </a:t>
            </a:r>
            <a:r>
              <a:rPr lang="ko-KR" altLang="en-US" sz="2000" dirty="0"/>
              <a:t>보다 약간의 성능 향상이 이루어짐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55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98804A-C248-0CB1-3092-4CF1BC8D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733" y="491276"/>
            <a:ext cx="3293471" cy="1569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31761-5A52-92F6-76E9-5828421EA44A}"/>
              </a:ext>
            </a:extLst>
          </p:cNvPr>
          <p:cNvSpPr txBox="1"/>
          <p:nvPr/>
        </p:nvSpPr>
        <p:spPr>
          <a:xfrm>
            <a:off x="759862" y="2263481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Block Self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37B86-99D0-EAE4-0DC0-AA131D578087}"/>
              </a:ext>
            </a:extLst>
          </p:cNvPr>
          <p:cNvSpPr txBox="1"/>
          <p:nvPr/>
        </p:nvSpPr>
        <p:spPr>
          <a:xfrm>
            <a:off x="816813" y="4315133"/>
            <a:ext cx="6093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4. Grid Self Attention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FA7168-3B83-AB7E-426E-D47DE36F9B0F}"/>
              </a:ext>
            </a:extLst>
          </p:cNvPr>
          <p:cNvSpPr/>
          <p:nvPr/>
        </p:nvSpPr>
        <p:spPr>
          <a:xfrm>
            <a:off x="8408377" y="708286"/>
            <a:ext cx="629160" cy="116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32BE76-9BAB-CD6F-172A-CE8597DCADCD}"/>
              </a:ext>
            </a:extLst>
          </p:cNvPr>
          <p:cNvSpPr/>
          <p:nvPr/>
        </p:nvSpPr>
        <p:spPr>
          <a:xfrm>
            <a:off x="9505156" y="710786"/>
            <a:ext cx="629160" cy="116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1BB76-737B-5069-A84A-3B040DA805CA}"/>
              </a:ext>
            </a:extLst>
          </p:cNvPr>
          <p:cNvSpPr txBox="1"/>
          <p:nvPr/>
        </p:nvSpPr>
        <p:spPr>
          <a:xfrm>
            <a:off x="507313" y="1522981"/>
            <a:ext cx="368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Multi-axis attention self-attention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4D5B9-DCB8-A8D9-7FED-788EA006F6E8}"/>
              </a:ext>
            </a:extLst>
          </p:cNvPr>
          <p:cNvSpPr txBox="1"/>
          <p:nvPr/>
        </p:nvSpPr>
        <p:spPr>
          <a:xfrm>
            <a:off x="1051599" y="2819315"/>
            <a:ext cx="3009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Local feature interaction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8BBC86-54F8-B0F1-F544-2545C7CDC594}"/>
                  </a:ext>
                </a:extLst>
              </p:cNvPr>
              <p:cNvSpPr txBox="1"/>
              <p:nvPr/>
            </p:nvSpPr>
            <p:spPr>
              <a:xfrm>
                <a:off x="1330988" y="5474035"/>
                <a:ext cx="207435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8BBC86-54F8-B0F1-F544-2545C7CDC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88" y="5474035"/>
                <a:ext cx="207435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50E92A1-7235-654C-FB91-27EA50656ED0}"/>
              </a:ext>
            </a:extLst>
          </p:cNvPr>
          <p:cNvSpPr txBox="1"/>
          <p:nvPr/>
        </p:nvSpPr>
        <p:spPr>
          <a:xfrm>
            <a:off x="3448940" y="3546999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en-US" altLang="ko-KR" dirty="0"/>
              <a:t>X P : window</a:t>
            </a:r>
            <a:r>
              <a:rPr lang="ko-KR" altLang="en-US" dirty="0"/>
              <a:t> </a:t>
            </a:r>
            <a:r>
              <a:rPr lang="en-US" altLang="ko-KR" dirty="0"/>
              <a:t>size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B8C124-BC4F-6895-AAC0-1AA5755F116C}"/>
              </a:ext>
            </a:extLst>
          </p:cNvPr>
          <p:cNvSpPr txBox="1"/>
          <p:nvPr/>
        </p:nvSpPr>
        <p:spPr>
          <a:xfrm>
            <a:off x="1051599" y="4910772"/>
            <a:ext cx="3156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Global feature interaction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32EDAB-091B-3003-234F-770833ACD265}"/>
                  </a:ext>
                </a:extLst>
              </p:cNvPr>
              <p:cNvSpPr txBox="1"/>
              <p:nvPr/>
            </p:nvSpPr>
            <p:spPr>
              <a:xfrm>
                <a:off x="1287387" y="3399452"/>
                <a:ext cx="2161553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32EDAB-091B-3003-234F-770833ACD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387" y="3399452"/>
                <a:ext cx="2161553" cy="609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22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73E5D-8536-60F0-3232-7ED74B44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733" y="491276"/>
            <a:ext cx="3293471" cy="15691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3185607-813A-EA27-FCF7-DC604CAECC43}"/>
              </a:ext>
            </a:extLst>
          </p:cNvPr>
          <p:cNvSpPr/>
          <p:nvPr/>
        </p:nvSpPr>
        <p:spPr>
          <a:xfrm>
            <a:off x="10584446" y="710786"/>
            <a:ext cx="629160" cy="11627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94D7F-0347-7748-5DF0-DC0387175B1A}"/>
              </a:ext>
            </a:extLst>
          </p:cNvPr>
          <p:cNvSpPr txBox="1"/>
          <p:nvPr/>
        </p:nvSpPr>
        <p:spPr>
          <a:xfrm>
            <a:off x="373651" y="1494608"/>
            <a:ext cx="60935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Temporal Feature Extraction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D2545-05FB-1C51-AD66-8A914464E365}"/>
              </a:ext>
            </a:extLst>
          </p:cNvPr>
          <p:cNvSpPr txBox="1"/>
          <p:nvPr/>
        </p:nvSpPr>
        <p:spPr>
          <a:xfrm>
            <a:off x="385956" y="2147980"/>
            <a:ext cx="26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Aggregation with LSTM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1E5AA-9B7A-3FD6-A4E4-F02A2C8959DF}"/>
              </a:ext>
            </a:extLst>
          </p:cNvPr>
          <p:cNvSpPr txBox="1"/>
          <p:nvPr/>
        </p:nvSpPr>
        <p:spPr>
          <a:xfrm>
            <a:off x="663299" y="2705226"/>
            <a:ext cx="738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Parameter</a:t>
            </a:r>
            <a:r>
              <a:rPr lang="ko-KR" altLang="en-US" dirty="0"/>
              <a:t>의 수를 감소시키기 위해 </a:t>
            </a:r>
            <a:r>
              <a:rPr lang="en-US" altLang="ko-KR" dirty="0"/>
              <a:t>Conv-LSTM </a:t>
            </a:r>
            <a:r>
              <a:rPr lang="ko-KR" altLang="en-US" dirty="0"/>
              <a:t>대신</a:t>
            </a:r>
            <a:r>
              <a:rPr lang="en-US" altLang="ko-KR" dirty="0"/>
              <a:t> Plain LSTM </a:t>
            </a:r>
            <a:r>
              <a:rPr lang="ko-KR" altLang="en-US" dirty="0"/>
              <a:t>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7034D-56A9-3BDE-1DBB-DE8D39300674}"/>
              </a:ext>
            </a:extLst>
          </p:cNvPr>
          <p:cNvSpPr txBox="1"/>
          <p:nvPr/>
        </p:nvSpPr>
        <p:spPr>
          <a:xfrm>
            <a:off x="373651" y="4091403"/>
            <a:ext cx="60935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More detail</a:t>
            </a:r>
            <a:endParaRPr lang="ko-KR" alt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7D6E8-14AF-CDB7-FAB0-2AEA6A6C0DB5}"/>
              </a:ext>
            </a:extLst>
          </p:cNvPr>
          <p:cNvSpPr txBox="1"/>
          <p:nvPr/>
        </p:nvSpPr>
        <p:spPr>
          <a:xfrm>
            <a:off x="663299" y="4766593"/>
            <a:ext cx="720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각 </a:t>
            </a:r>
            <a:r>
              <a:rPr lang="en-US" altLang="ko-KR" dirty="0"/>
              <a:t>attention </a:t>
            </a:r>
            <a:r>
              <a:rPr lang="ko-KR" altLang="en-US" dirty="0"/>
              <a:t>과 </a:t>
            </a:r>
            <a:r>
              <a:rPr lang="en-US" altLang="ko-KR" dirty="0"/>
              <a:t>MLP </a:t>
            </a:r>
            <a:r>
              <a:rPr lang="ko-KR" altLang="en-US" dirty="0"/>
              <a:t>모델이 이루어지기 전</a:t>
            </a:r>
            <a:r>
              <a:rPr lang="en-US" altLang="ko-KR" dirty="0"/>
              <a:t>, Layer Norm</a:t>
            </a:r>
            <a:r>
              <a:rPr lang="ko-KR" altLang="en-US" dirty="0"/>
              <a:t>을 적용함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각 모듈마다 </a:t>
            </a:r>
            <a:r>
              <a:rPr lang="en-US" altLang="ko-KR" dirty="0"/>
              <a:t>Residual connection </a:t>
            </a:r>
            <a:r>
              <a:rPr lang="ko-KR" altLang="en-US" dirty="0"/>
              <a:t>사용함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43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732046C-B59C-4157-AAE2-7939940F709C}"/>
              </a:ext>
            </a:extLst>
          </p:cNvPr>
          <p:cNvGrpSpPr/>
          <p:nvPr/>
        </p:nvGrpSpPr>
        <p:grpSpPr>
          <a:xfrm>
            <a:off x="6297613" y="1999164"/>
            <a:ext cx="5454650" cy="495300"/>
            <a:chOff x="5899150" y="1894319"/>
            <a:chExt cx="5454650" cy="4953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61419A0-79A1-4A5C-8957-C6C14E0024DE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0EB26-48F3-4429-95B2-A3F2C051D4B0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Before Reviewing..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0172EC-A694-4FE0-8768-07E6D5886FBD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3F35EC-0E85-48CA-984F-B1E5B98B5A0A}"/>
              </a:ext>
            </a:extLst>
          </p:cNvPr>
          <p:cNvGrpSpPr/>
          <p:nvPr/>
        </p:nvGrpSpPr>
        <p:grpSpPr>
          <a:xfrm>
            <a:off x="6297613" y="3231607"/>
            <a:ext cx="5454650" cy="495300"/>
            <a:chOff x="5899150" y="1894319"/>
            <a:chExt cx="5454650" cy="4953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37C9A2C-88D8-45AC-B6BF-624085A6BA20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685E9D-E3C7-457C-A68E-7646347AED83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Main Review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8CDB8D-A01C-47CC-A15E-B1F8298F0948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2BA04-A58E-4297-B03C-C6EAB014BA1B}"/>
              </a:ext>
            </a:extLst>
          </p:cNvPr>
          <p:cNvGrpSpPr/>
          <p:nvPr/>
        </p:nvGrpSpPr>
        <p:grpSpPr>
          <a:xfrm>
            <a:off x="6297613" y="4362450"/>
            <a:ext cx="5454650" cy="495300"/>
            <a:chOff x="5899150" y="1894319"/>
            <a:chExt cx="5454650" cy="49530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567865F-DF2C-447E-B74F-5437CBB1C26B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2EBAA4-E00F-49F7-8A0B-A9E89E4C1891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Relevance to the subject</a:t>
              </a:r>
              <a:endPara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54A659-5E75-41C9-8C85-AB3F9683920B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0CF9B364-4BCE-4ABF-8F3A-1829AF4134E8}"/>
              </a:ext>
            </a:extLst>
          </p:cNvPr>
          <p:cNvSpPr/>
          <p:nvPr/>
        </p:nvSpPr>
        <p:spPr>
          <a:xfrm>
            <a:off x="3251200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76D90E80-3C3F-4E25-955E-68FC0ADD8138}"/>
              </a:ext>
            </a:extLst>
          </p:cNvPr>
          <p:cNvSpPr/>
          <p:nvPr/>
        </p:nvSpPr>
        <p:spPr>
          <a:xfrm>
            <a:off x="-17462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17065-47D1-4599-B7F0-24E6F95346C6}"/>
              </a:ext>
            </a:extLst>
          </p:cNvPr>
          <p:cNvSpPr txBox="1"/>
          <p:nvPr/>
        </p:nvSpPr>
        <p:spPr>
          <a:xfrm>
            <a:off x="217805" y="3013502"/>
            <a:ext cx="42799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CONTENTS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56CC0D6-B0BC-460D-B090-32D35A494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3" y="173734"/>
            <a:ext cx="725403" cy="225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97" y="141810"/>
            <a:ext cx="1295403" cy="289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89FBE6-403E-4A1E-BFEA-E482C05AAE1E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Method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5A202-E78E-D419-AA4E-05AC5A2F895B}"/>
              </a:ext>
            </a:extLst>
          </p:cNvPr>
          <p:cNvSpPr txBox="1"/>
          <p:nvPr/>
        </p:nvSpPr>
        <p:spPr>
          <a:xfrm>
            <a:off x="373651" y="1494608"/>
            <a:ext cx="60935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/>
              <a:t>Hierarchical Multi-Stage Design</a:t>
            </a:r>
            <a:endParaRPr lang="ko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66470-BBD2-5154-5150-8A7061CE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34" y="2747867"/>
            <a:ext cx="8518842" cy="2563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63DF9-0406-3C7F-59B1-E8BB0527F90B}"/>
              </a:ext>
            </a:extLst>
          </p:cNvPr>
          <p:cNvSpPr txBox="1"/>
          <p:nvPr/>
        </p:nvSpPr>
        <p:spPr>
          <a:xfrm>
            <a:off x="389329" y="3706585"/>
            <a:ext cx="1695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시작부분</a:t>
            </a:r>
            <a:endParaRPr lang="en-US" altLang="ko-KR" dirty="0"/>
          </a:p>
          <a:p>
            <a:pPr algn="r"/>
            <a:r>
              <a:rPr lang="en-US" altLang="ko-KR" dirty="0"/>
              <a:t>Slice of events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2DD20-BE9F-13FE-ACC6-5D66DCD46ABD}"/>
              </a:ext>
            </a:extLst>
          </p:cNvPr>
          <p:cNvSpPr txBox="1"/>
          <p:nvPr/>
        </p:nvSpPr>
        <p:spPr>
          <a:xfrm>
            <a:off x="3351772" y="2563201"/>
            <a:ext cx="581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각각의 </a:t>
            </a:r>
            <a:r>
              <a:rPr lang="en-US" altLang="ko-KR" dirty="0"/>
              <a:t>module</a:t>
            </a:r>
            <a:r>
              <a:rPr lang="ko-KR" altLang="en-US" dirty="0"/>
              <a:t>은 이전의 특징을 반영함</a:t>
            </a:r>
            <a:r>
              <a:rPr lang="en-US" altLang="ko-KR" dirty="0"/>
              <a:t>. ( LSTM state)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E6EECD-053E-9EA1-3BFC-B39108A9C509}"/>
              </a:ext>
            </a:extLst>
          </p:cNvPr>
          <p:cNvSpPr/>
          <p:nvPr/>
        </p:nvSpPr>
        <p:spPr>
          <a:xfrm>
            <a:off x="4595814" y="3056236"/>
            <a:ext cx="3842792" cy="2055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9E2CF-23FB-E137-CC8B-F2A67C6DE225}"/>
              </a:ext>
            </a:extLst>
          </p:cNvPr>
          <p:cNvSpPr txBox="1"/>
          <p:nvPr/>
        </p:nvSpPr>
        <p:spPr>
          <a:xfrm>
            <a:off x="3723944" y="5311633"/>
            <a:ext cx="595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2, 3,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hidden layer </a:t>
            </a:r>
            <a:r>
              <a:rPr lang="ko-KR" altLang="en-US" dirty="0"/>
              <a:t>로 </a:t>
            </a:r>
            <a:r>
              <a:rPr lang="en-US" altLang="ko-KR" dirty="0"/>
              <a:t>detection</a:t>
            </a:r>
            <a:r>
              <a:rPr lang="ko-KR" altLang="en-US" dirty="0"/>
              <a:t>을 진행함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92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4CCB2-B056-78BF-3FD1-5FFF6ABE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10" y="1142499"/>
            <a:ext cx="8498467" cy="3177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2F975-7FD8-7632-9760-905136D7099E}"/>
              </a:ext>
            </a:extLst>
          </p:cNvPr>
          <p:cNvSpPr txBox="1"/>
          <p:nvPr/>
        </p:nvSpPr>
        <p:spPr>
          <a:xfrm>
            <a:off x="1707604" y="4675909"/>
            <a:ext cx="8260773" cy="122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모델 변형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RVT-B (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기본 모델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원본 모델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RVT-S (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작은 모델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RVT-B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작은 변형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RVT-T (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아주 작은 모델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RVT-B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 아주 작은 변형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980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57298-DB47-72F2-18D5-2220796C9D66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Setup – </a:t>
            </a: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NimbusRomNo9L-Medi"/>
              </a:rPr>
              <a:t>Implementation Details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09950-A075-BEBF-EB52-42D0C20B568A}"/>
              </a:ext>
            </a:extLst>
          </p:cNvPr>
          <p:cNvSpPr txBox="1"/>
          <p:nvPr/>
        </p:nvSpPr>
        <p:spPr>
          <a:xfrm>
            <a:off x="416362" y="1753740"/>
            <a:ext cx="1126970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모델 초기화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각 모듈에서 </a:t>
            </a:r>
            <a:r>
              <a:rPr lang="en-US" altLang="ko-KR" sz="2000" b="0" i="0" dirty="0" err="1">
                <a:solidFill>
                  <a:srgbClr val="374151"/>
                </a:solidFill>
                <a:effectLst/>
                <a:latin typeface="Söhne"/>
              </a:rPr>
              <a:t>LayerScale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를 제외한 파라미터는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랜덤값으로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초기화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 algn="l"/>
            <a:endParaRPr lang="en-US" altLang="ko-KR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학습 설정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모델은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ADAM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옵티마이저를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사용하여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40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만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번의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iteration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동안 혼합 정밀도로 훈련됩니다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ko-KR" sz="2000" b="0" i="0" dirty="0" err="1">
                <a:solidFill>
                  <a:srgbClr val="374151"/>
                </a:solidFill>
                <a:effectLst/>
                <a:latin typeface="Söhne"/>
              </a:rPr>
              <a:t>OneCycle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일정을 사용하며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최대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학습률에서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선형 감소합니다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altLang="ko-KR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배치 전략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혼합 배치 전략을 사용하며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배치의 절반에 대해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BPTT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를 적용하고 다른 절반에는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Truncated BPTT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를 적용합니다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57298-DB47-72F2-18D5-2220796C9D66}"/>
              </a:ext>
            </a:extLst>
          </p:cNvPr>
          <p:cNvSpPr txBox="1"/>
          <p:nvPr/>
        </p:nvSpPr>
        <p:spPr>
          <a:xfrm>
            <a:off x="373651" y="1142499"/>
            <a:ext cx="5677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Setup – </a:t>
            </a:r>
            <a:r>
              <a:rPr lang="en-US" altLang="ko-KR" sz="2000" b="0" i="0" u="none" strike="noStrike" baseline="0" dirty="0">
                <a:solidFill>
                  <a:schemeClr val="tx1"/>
                </a:solidFill>
                <a:latin typeface="NimbusRomNo9L-Medi"/>
              </a:rPr>
              <a:t>Implementation Details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042DF-E3C7-B352-12BD-FB7161F2C793}"/>
              </a:ext>
            </a:extLst>
          </p:cNvPr>
          <p:cNvSpPr txBox="1"/>
          <p:nvPr/>
        </p:nvSpPr>
        <p:spPr>
          <a:xfrm>
            <a:off x="492562" y="1758399"/>
            <a:ext cx="1111730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4. </a:t>
            </a: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데이터 증강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	</a:t>
            </a:r>
            <a:r>
              <a:rPr lang="en-US" altLang="ko-KR" sz="2000" b="0" i="0" u="none" strike="noStrike" baseline="0" dirty="0">
                <a:latin typeface="NimbusRomNo9L-Regu"/>
              </a:rPr>
              <a:t>random horizontal flipping, zooming in and zooming out </a:t>
            </a:r>
            <a:r>
              <a:rPr lang="ko-KR" altLang="en-US" sz="2000" b="0" i="0" u="none" strike="noStrike" baseline="0" dirty="0">
                <a:latin typeface="NimbusRomNo9L-Regu"/>
              </a:rPr>
              <a:t>기법을 사용합니다</a:t>
            </a:r>
            <a:r>
              <a:rPr lang="en-US" altLang="ko-KR" sz="2000" b="0" i="0" u="none" strike="noStrike" baseline="0" dirty="0">
                <a:latin typeface="NimbusRomNo9L-Regu"/>
              </a:rPr>
              <a:t>.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5. </a:t>
            </a: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이벤트 표현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     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50ms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시간 창을 고려하며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이를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10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개의 구간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(T=10)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으로 나누어 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     이벤트 표현을 구성합니다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6. </a:t>
            </a: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프레임워크 및 손실 함수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</a:rPr>
              <a:t>     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YOLOX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프레임워크를 사용하며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altLang="ko-KR" sz="2000" b="0" i="0" u="none" strike="noStrike" baseline="0" dirty="0">
                <a:latin typeface="NimbusRomNo9L-Regu"/>
              </a:rPr>
              <a:t>IOU loss, class loss and regression loss</a:t>
            </a:r>
            <a:r>
              <a:rPr lang="ko-KR" altLang="en-US" sz="2000" b="0" i="0" u="none" strike="noStrike" baseline="0" dirty="0">
                <a:latin typeface="NimbusRomNo9L-Regu"/>
              </a:rPr>
              <a:t>가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 algn="l"/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     각 최적화 단계에서 배치 및 시퀀스 길이에 대해 </a:t>
            </a:r>
            <a:r>
              <a:rPr lang="ko-KR" altLang="en-US" sz="2000" b="0" i="0" dirty="0" err="1">
                <a:solidFill>
                  <a:srgbClr val="374151"/>
                </a:solidFill>
                <a:effectLst/>
                <a:latin typeface="Söhne"/>
              </a:rPr>
              <a:t>평균화됩니다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00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C57298-DB47-72F2-18D5-2220796C9D66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Setup - Dataset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0D42E-40BC-0798-188E-AA072904F655}"/>
              </a:ext>
            </a:extLst>
          </p:cNvPr>
          <p:cNvSpPr txBox="1"/>
          <p:nvPr/>
        </p:nvSpPr>
        <p:spPr>
          <a:xfrm>
            <a:off x="373651" y="1824744"/>
            <a:ext cx="511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Gen1 Automotive Detection </a:t>
            </a: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데이터셋 </a:t>
            </a:r>
            <a:endParaRPr lang="en-US" altLang="ko-KR" sz="24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028" name="Picture 4" descr="PROPHESEE GEN1 Automotive Dataset 2">
            <a:extLst>
              <a:ext uri="{FF2B5EF4-FFF2-40B4-BE49-F238E27FC236}">
                <a16:creationId xmlns:a16="http://schemas.microsoft.com/office/drawing/2014/main" id="{CF729834-F99B-C43B-EFB1-61EF0F20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23" y="2381659"/>
            <a:ext cx="4633736" cy="365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8470A2-A6A5-3AFB-D7A0-5DCF54BE26C4}"/>
              </a:ext>
            </a:extLst>
          </p:cNvPr>
          <p:cNvSpPr txBox="1"/>
          <p:nvPr/>
        </p:nvSpPr>
        <p:spPr>
          <a:xfrm>
            <a:off x="5837991" y="1824744"/>
            <a:ext cx="5112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1 </a:t>
            </a:r>
            <a:r>
              <a:rPr lang="en-US" altLang="ko-KR" sz="2400" b="1" i="0" dirty="0" err="1">
                <a:solidFill>
                  <a:srgbClr val="374151"/>
                </a:solidFill>
                <a:effectLst/>
                <a:latin typeface="Söhne"/>
              </a:rPr>
              <a:t>MPx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데이터셋 </a:t>
            </a:r>
            <a:endParaRPr lang="en-US" altLang="ko-KR" sz="24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E5D96B0-DC22-1F54-EC23-C17F5862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91" y="2521870"/>
            <a:ext cx="5677566" cy="31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2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9ECC5-D039-755C-36E1-B98D26C80803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 Ablation Studies – Model Components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FFF9ED-4574-9FC5-1B3A-6DD78948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9" y="1979027"/>
            <a:ext cx="5530029" cy="2606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D720E6-C83F-2C70-C829-25F532EB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6289"/>
            <a:ext cx="5616427" cy="25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9ECC5-D039-755C-36E1-B98D26C80803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 Ablation Studies – Model Components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859850-E602-EF94-0EA6-2CE7673D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2" y="1970713"/>
            <a:ext cx="5588000" cy="2902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793F17-25D8-F29A-7F96-B51DEE19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0713"/>
            <a:ext cx="5846009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B47FE-F73E-0C6B-A410-F18D41F9B771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 Ablation Studies – Data Augmentations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0F6DC-DEB5-7CEA-9A8A-010608F04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35" y="1804089"/>
            <a:ext cx="8499764" cy="43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B47FE-F73E-0C6B-A410-F18D41F9B771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</a:rPr>
              <a:t>4.3 </a:t>
            </a:r>
            <a:r>
              <a:rPr lang="en-US" altLang="ko-KR" sz="2000" b="0" i="0" u="none" strike="noStrike" baseline="0" dirty="0">
                <a:solidFill>
                  <a:schemeClr val="tx1"/>
                </a:solidFill>
                <a:latin typeface="NimbusRomNo9L-Medi"/>
              </a:rPr>
              <a:t>Benchmark Comparisons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6DD48-FA0A-DD0D-7EDA-94EB6E2D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89" y="1542609"/>
            <a:ext cx="10071021" cy="4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B47FE-F73E-0C6B-A410-F18D41F9B771}"/>
              </a:ext>
            </a:extLst>
          </p:cNvPr>
          <p:cNvSpPr txBox="1"/>
          <p:nvPr/>
        </p:nvSpPr>
        <p:spPr>
          <a:xfrm>
            <a:off x="373651" y="1142499"/>
            <a:ext cx="567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/>
                </a:solidFill>
              </a:rPr>
              <a:t>4.3 </a:t>
            </a:r>
            <a:r>
              <a:rPr lang="en-US" altLang="ko-KR" sz="2000" b="0" i="0" u="none" strike="noStrike" baseline="0" dirty="0">
                <a:solidFill>
                  <a:schemeClr val="tx1"/>
                </a:solidFill>
                <a:latin typeface="NimbusRomNo9L-Medi"/>
              </a:rPr>
              <a:t>Benchmark Comparisons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BAF53-4D69-ABA5-FAA9-C24771956230}"/>
              </a:ext>
            </a:extLst>
          </p:cNvPr>
          <p:cNvSpPr txBox="1"/>
          <p:nvPr/>
        </p:nvSpPr>
        <p:spPr>
          <a:xfrm>
            <a:off x="224530" y="1929849"/>
            <a:ext cx="119674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베이스 모델 성능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Gen1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데이터셋에서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47.2 </a:t>
            </a: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mAP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1 </a:t>
            </a:r>
            <a:r>
              <a:rPr lang="en-US" altLang="ko-KR" sz="2000" b="0" i="0" dirty="0" err="1">
                <a:solidFill>
                  <a:srgbClr val="374151"/>
                </a:solidFill>
                <a:effectLst/>
                <a:latin typeface="Söhne"/>
              </a:rPr>
              <a:t>MPx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데이터셋에서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47.4 </a:t>
            </a: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mAP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로 새로운 최고 성능을 달성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ASTMNet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solidFill>
                  <a:srgbClr val="374151"/>
                </a:solidFill>
                <a:effectLst/>
                <a:latin typeface="Söhne"/>
              </a:rPr>
              <a:t>ASTMNet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은 더 큰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backbone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과 증가된 추론 시간을 사용하면서 두 데이터셋에서 비슷한 결과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RED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모델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RED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모델은 우리 모델에 비해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Gen1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데이터셋에서 </a:t>
            </a: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mAP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가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7.2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낮고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1 </a:t>
            </a:r>
            <a:r>
              <a:rPr lang="en-US" altLang="ko-KR" sz="2000" b="0" i="0" dirty="0" err="1">
                <a:solidFill>
                  <a:srgbClr val="374151"/>
                </a:solidFill>
                <a:effectLst/>
                <a:latin typeface="Söhne"/>
              </a:rPr>
              <a:t>MPx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데이터셋에서는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4.4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낮은 성능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Tiny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모델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Gen1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데이터셋에서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RED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모델보다 </a:t>
            </a:r>
            <a:r>
              <a:rPr lang="en-US" altLang="ko-KR" sz="2000" b="1" i="0" dirty="0">
                <a:solidFill>
                  <a:srgbClr val="374151"/>
                </a:solidFill>
                <a:effectLst/>
                <a:latin typeface="Söhne"/>
              </a:rPr>
              <a:t>4.1 </a:t>
            </a:r>
            <a:r>
              <a:rPr lang="ko-KR" altLang="en-US" sz="2000" b="1" i="0" dirty="0">
                <a:solidFill>
                  <a:srgbClr val="374151"/>
                </a:solidFill>
                <a:effectLst/>
                <a:latin typeface="Söhne"/>
              </a:rPr>
              <a:t>더 높은 </a:t>
            </a:r>
            <a:r>
              <a:rPr lang="en-US" altLang="ko-KR" sz="2000" b="1" i="0" dirty="0" err="1">
                <a:solidFill>
                  <a:srgbClr val="374151"/>
                </a:solidFill>
                <a:effectLst/>
                <a:latin typeface="Söhne"/>
              </a:rPr>
              <a:t>mAP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를 달성하면서 파라미터는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5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배 적게 사용</a:t>
            </a:r>
            <a:endParaRPr lang="en-US" altLang="ko-KR" sz="20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467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735094" y="2382559"/>
            <a:ext cx="10721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01.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0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Before Reviewing…</a:t>
            </a:r>
            <a:endParaRPr kumimoji="0" lang="en-US" altLang="ko-KR" sz="5000" b="1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Experiments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E434BF-91C0-4B74-6C4C-B17182B7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7" y="1131530"/>
            <a:ext cx="11630940" cy="45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Conclusion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9B13-5A8A-4561-BD0D-69DDD6830E79}"/>
              </a:ext>
            </a:extLst>
          </p:cNvPr>
          <p:cNvSpPr txBox="1"/>
          <p:nvPr/>
        </p:nvSpPr>
        <p:spPr>
          <a:xfrm>
            <a:off x="673533" y="1319188"/>
            <a:ext cx="1084493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아키텍처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이벤트 카메라를 활용한 객체 감지에 새로운 </a:t>
            </a:r>
            <a:r>
              <a:rPr lang="en-US" altLang="ko-KR" sz="2000" dirty="0">
                <a:solidFill>
                  <a:srgbClr val="374151"/>
                </a:solidFill>
                <a:latin typeface="Söhne"/>
              </a:rPr>
              <a:t>B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ackbone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아키텍처를 소개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다단계 계층적 신경망 형성을 위한 반복 적용되는 스테이지 디자인 도입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스테이지 디자인 특징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2400" dirty="0">
                <a:solidFill>
                  <a:srgbClr val="374151"/>
                </a:solidFill>
                <a:latin typeface="Söhne"/>
              </a:rPr>
              <a:t>	</a:t>
            </a:r>
            <a:r>
              <a:rPr lang="en-US" altLang="ko-KR" sz="2000" dirty="0">
                <a:solidFill>
                  <a:srgbClr val="374151"/>
                </a:solidFill>
                <a:latin typeface="Söhne"/>
              </a:rPr>
              <a:t>Convolution</a:t>
            </a:r>
            <a:r>
              <a:rPr lang="ko-KR" altLang="en-US" sz="2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2000" dirty="0">
                <a:solidFill>
                  <a:srgbClr val="374151"/>
                </a:solidFill>
                <a:latin typeface="Söhne"/>
              </a:rPr>
              <a:t>prior</a:t>
            </a:r>
          </a:p>
          <a:p>
            <a:pPr algn="l"/>
            <a:r>
              <a:rPr lang="en-US" altLang="ko-KR" sz="2000" b="0" i="0" u="none" strike="noStrike" baseline="0" dirty="0">
                <a:latin typeface="NimbusRomNo9L-Regu"/>
              </a:rPr>
              <a:t>	local- and sparse global attention </a:t>
            </a:r>
          </a:p>
          <a:p>
            <a:pPr algn="l"/>
            <a:r>
              <a:rPr lang="en-US" altLang="ko-KR" sz="2000" b="0" i="0" u="none" strike="noStrike" baseline="0" dirty="0">
                <a:latin typeface="NimbusRomNo9L-Regu"/>
              </a:rPr>
              <a:t>	recurrent feature aggregation</a:t>
            </a:r>
          </a:p>
          <a:p>
            <a:pPr algn="l"/>
            <a:endParaRPr lang="en-US" altLang="ko-KR" dirty="0">
              <a:solidFill>
                <a:srgbClr val="374151"/>
              </a:solidFill>
              <a:effectLst/>
              <a:latin typeface="NimbusRomNo9L-Regu"/>
            </a:endParaRPr>
          </a:p>
          <a:p>
            <a:pPr algn="l"/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성능 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RVT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는 이벤트 카메라 객체 감지에서 최첨단 성능을 처음부터 훈련하여 얻을 수 있음을 실험으로 확인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sz="2400" b="1" i="0" dirty="0">
                <a:solidFill>
                  <a:srgbClr val="374151"/>
                </a:solidFill>
                <a:effectLst/>
                <a:latin typeface="Söhne"/>
              </a:rPr>
              <a:t>결과 및 호환성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ko-KR" alt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표준 스테이지 디자인은 기존의 감지 프레임워크와 호환되며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이벤트 카메라를 사용한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low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-latency</a:t>
            </a:r>
            <a:r>
              <a:rPr lang="ko-KR" altLang="en-US" sz="2000" b="0" i="0" dirty="0">
                <a:solidFill>
                  <a:srgbClr val="374151"/>
                </a:solidFill>
                <a:effectLst/>
                <a:latin typeface="Söhne"/>
              </a:rPr>
              <a:t>객체 감지를 표준 하드웨어에서 가능케 함</a:t>
            </a:r>
            <a:r>
              <a:rPr lang="en-US" altLang="ko-KR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2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735094" y="2382559"/>
            <a:ext cx="10721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03.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Relevance to the subject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dirty="0">
                <a:solidFill>
                  <a:schemeClr val="tx1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Relevance to the subject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l"/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19B13-5A8A-4561-BD0D-69DDD6830E79}"/>
              </a:ext>
            </a:extLst>
          </p:cNvPr>
          <p:cNvSpPr txBox="1"/>
          <p:nvPr/>
        </p:nvSpPr>
        <p:spPr>
          <a:xfrm>
            <a:off x="415524" y="1391076"/>
            <a:ext cx="1084493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i="0" dirty="0">
                <a:effectLst/>
                <a:latin typeface="Söhne"/>
              </a:rPr>
              <a:t>Optimizer : Adam</a:t>
            </a:r>
          </a:p>
          <a:p>
            <a:r>
              <a:rPr lang="en-US" altLang="ko-KR" sz="3200" b="1" dirty="0">
                <a:latin typeface="Söhne"/>
              </a:rPr>
              <a:t>Batch </a:t>
            </a:r>
            <a:r>
              <a:rPr lang="en-US" altLang="ko-KR" sz="3200" b="1" i="0" dirty="0">
                <a:effectLst/>
                <a:latin typeface="Söhne"/>
              </a:rPr>
              <a:t>Strategy</a:t>
            </a:r>
            <a:r>
              <a:rPr lang="en-US" altLang="ko-KR" sz="3200" b="1" dirty="0">
                <a:latin typeface="Söhne"/>
              </a:rPr>
              <a:t>: </a:t>
            </a:r>
            <a:r>
              <a:rPr lang="en-US" altLang="ko-KR" sz="3200" b="1" i="0" dirty="0">
                <a:effectLst/>
                <a:latin typeface="Söhne"/>
              </a:rPr>
              <a:t>BPTT , Truncated </a:t>
            </a:r>
            <a:r>
              <a:rPr lang="en-US" altLang="ko-KR" sz="3200" b="1" dirty="0">
                <a:latin typeface="Söhne"/>
              </a:rPr>
              <a:t>BPTT</a:t>
            </a:r>
          </a:p>
          <a:p>
            <a:r>
              <a:rPr lang="en-US" altLang="ko-KR" sz="3200" b="1" dirty="0">
                <a:latin typeface="Söhne"/>
              </a:rPr>
              <a:t>Precision: MAP</a:t>
            </a:r>
          </a:p>
          <a:p>
            <a:pPr algn="l"/>
            <a:r>
              <a:rPr lang="en-US" altLang="ko-KR" sz="3200" b="1" dirty="0">
                <a:latin typeface="Söhne"/>
              </a:rPr>
              <a:t>Model </a:t>
            </a:r>
            <a:r>
              <a:rPr lang="en-US" altLang="ko-KR" sz="3200" b="1" i="0" dirty="0">
                <a:effectLst/>
                <a:latin typeface="Söhne"/>
              </a:rPr>
              <a:t>LSTM, </a:t>
            </a:r>
            <a:r>
              <a:rPr lang="en-US" altLang="ko-KR" sz="3200" b="1" dirty="0">
                <a:latin typeface="Söhne"/>
              </a:rPr>
              <a:t>Transformer, CNN</a:t>
            </a:r>
          </a:p>
          <a:p>
            <a:pPr algn="l"/>
            <a:endParaRPr lang="en-US" altLang="ko-KR" sz="3200" b="1" dirty="0">
              <a:latin typeface="Söhne"/>
            </a:endParaRPr>
          </a:p>
          <a:p>
            <a:pPr algn="l"/>
            <a:r>
              <a:rPr lang="en-US" altLang="ko-KR" sz="3200" b="1" dirty="0">
                <a:latin typeface="Söhne"/>
              </a:rPr>
              <a:t>Etc..</a:t>
            </a:r>
          </a:p>
          <a:p>
            <a:pPr algn="l"/>
            <a:r>
              <a:rPr lang="en-US" altLang="ko-KR" sz="3200" b="1" dirty="0">
                <a:latin typeface="Söhne"/>
              </a:rPr>
              <a:t>Overfitting</a:t>
            </a:r>
            <a:r>
              <a:rPr lang="ko-KR" altLang="en-US" sz="3200" b="1" dirty="0">
                <a:latin typeface="Söhne"/>
              </a:rPr>
              <a:t>을 피하기 위해 데이터 증강기법 사용</a:t>
            </a:r>
            <a:endParaRPr lang="en-US" altLang="ko-KR" sz="3200" b="1" dirty="0">
              <a:latin typeface="Söhne"/>
            </a:endParaRPr>
          </a:p>
          <a:p>
            <a:pPr algn="l"/>
            <a:r>
              <a:rPr lang="en-US" altLang="ko-KR" sz="3200" b="1" dirty="0">
                <a:latin typeface="Söhne"/>
              </a:rPr>
              <a:t>MLP</a:t>
            </a:r>
            <a:r>
              <a:rPr lang="ko-KR" altLang="en-US" sz="3200" b="1" dirty="0">
                <a:latin typeface="Söhne"/>
              </a:rPr>
              <a:t>사용</a:t>
            </a:r>
            <a:endParaRPr lang="en-US" altLang="ko-KR" sz="3200" b="1" dirty="0">
              <a:latin typeface="Söhne"/>
            </a:endParaRPr>
          </a:p>
          <a:p>
            <a:pPr algn="l"/>
            <a:r>
              <a:rPr lang="en-US" altLang="ko-KR" sz="3200" b="1" dirty="0">
                <a:latin typeface="Söhne"/>
              </a:rPr>
              <a:t>Residual </a:t>
            </a:r>
            <a:r>
              <a:rPr lang="ko-KR" altLang="en-US" sz="3200" b="1" dirty="0">
                <a:latin typeface="Söhne"/>
              </a:rPr>
              <a:t>기법 활용</a:t>
            </a:r>
            <a:endParaRPr lang="en-US" altLang="ko-KR" sz="3200" b="1" dirty="0">
              <a:latin typeface="Söhne"/>
            </a:endParaRPr>
          </a:p>
          <a:p>
            <a:pPr algn="l"/>
            <a:endParaRPr lang="en-US" altLang="ko-KR" sz="32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143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참고 자료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C07BC-FFAD-8F33-2F48-7A590CA5A307}"/>
              </a:ext>
            </a:extLst>
          </p:cNvPr>
          <p:cNvSpPr txBox="1"/>
          <p:nvPr/>
        </p:nvSpPr>
        <p:spPr>
          <a:xfrm>
            <a:off x="373650" y="1600885"/>
            <a:ext cx="105800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https://m.hanbit.co.kr/channel/category/category_view.html?cms_code=CMS6074576268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https://wikidocs.net/31379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https://en.wikipedia.org/wiki/Event_camera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https://ko.wikipedia.org/wiki/%EB%AA%A8%EC%85%98_%EB%B8%94%EB%9F%AC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9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LSTM (Long short-term memory)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134CF-3383-2860-CDA6-388EE6E11ED3}"/>
              </a:ext>
            </a:extLst>
          </p:cNvPr>
          <p:cNvSpPr txBox="1"/>
          <p:nvPr/>
        </p:nvSpPr>
        <p:spPr>
          <a:xfrm>
            <a:off x="373651" y="1364342"/>
            <a:ext cx="115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RNN</a:t>
            </a:r>
            <a:r>
              <a:rPr lang="ko-KR" altLang="en-US" dirty="0"/>
              <a:t> 기법 중 하나로</a:t>
            </a:r>
            <a:r>
              <a:rPr lang="en-US" altLang="ko-KR" dirty="0"/>
              <a:t>, gate</a:t>
            </a:r>
            <a:r>
              <a:rPr lang="ko-KR" altLang="en-US" dirty="0"/>
              <a:t>를 추가하여 기존</a:t>
            </a:r>
            <a:r>
              <a:rPr lang="en-US" altLang="ko-KR" dirty="0"/>
              <a:t> </a:t>
            </a:r>
            <a:r>
              <a:rPr lang="ko-KR" altLang="en-US" dirty="0"/>
              <a:t>순환 신경망에서 발생하는 </a:t>
            </a:r>
            <a:r>
              <a:rPr lang="en-US" altLang="ko-KR" dirty="0"/>
              <a:t>Vanishing Gradient Problem</a:t>
            </a:r>
            <a:r>
              <a:rPr lang="ko-KR" altLang="en-US" dirty="0"/>
              <a:t>을 해결함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137CB0-65E7-EF05-D900-5662FE44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1" y="2019518"/>
            <a:ext cx="6305045" cy="3759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E496A-1C64-83DB-9551-DBFBB3DE42ED}"/>
              </a:ext>
            </a:extLst>
          </p:cNvPr>
          <p:cNvSpPr txBox="1"/>
          <p:nvPr/>
        </p:nvSpPr>
        <p:spPr>
          <a:xfrm>
            <a:off x="6139492" y="2529710"/>
            <a:ext cx="2862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h(t) : the short-term state</a:t>
            </a:r>
          </a:p>
          <a:p>
            <a:r>
              <a:rPr lang="en-US" altLang="ko-KR" dirty="0"/>
              <a:t>c(t) : the long-term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9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LSTM (Long short-term memory)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E14C0B-4EBC-DD94-4CF2-EAA2A1C2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49" y="1262917"/>
            <a:ext cx="6544335" cy="43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3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62D1E-2674-FEEC-4947-18CAAE4B2F4C}"/>
              </a:ext>
            </a:extLst>
          </p:cNvPr>
          <p:cNvSpPr txBox="1"/>
          <p:nvPr/>
        </p:nvSpPr>
        <p:spPr>
          <a:xfrm>
            <a:off x="526051" y="4512105"/>
            <a:ext cx="3233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 : sequence length</a:t>
            </a:r>
          </a:p>
          <a:p>
            <a:r>
              <a:rPr lang="en-US" altLang="ko-KR" dirty="0"/>
              <a:t>D : representation dimension</a:t>
            </a:r>
          </a:p>
          <a:p>
            <a:r>
              <a:rPr lang="en-US" altLang="ko-KR" dirty="0"/>
              <a:t>K : kernel size</a:t>
            </a:r>
            <a:endParaRPr lang="ko-KR" altLang="en-US" dirty="0"/>
          </a:p>
        </p:txBody>
      </p:sp>
      <p:pic>
        <p:nvPicPr>
          <p:cNvPr id="1026" name="Picture 2" descr="Transformer 모델 (Attention is all you need) - gaussian37">
            <a:extLst>
              <a:ext uri="{FF2B5EF4-FFF2-40B4-BE49-F238E27FC236}">
                <a16:creationId xmlns:a16="http://schemas.microsoft.com/office/drawing/2014/main" id="{8D79BADF-866C-C7FB-E8FE-88ECBAE5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36" y="682369"/>
            <a:ext cx="3533775" cy="549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E8434-F0BC-3404-02B1-20C4763F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14" y="3007718"/>
            <a:ext cx="6247385" cy="1306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BD063-FD45-807E-AB4D-5351F03AE17A}"/>
              </a:ext>
            </a:extLst>
          </p:cNvPr>
          <p:cNvSpPr txBox="1"/>
          <p:nvPr/>
        </p:nvSpPr>
        <p:spPr>
          <a:xfrm>
            <a:off x="526051" y="1516742"/>
            <a:ext cx="3624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“Attention is All you Need”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6204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62D1E-2674-FEEC-4947-18CAAE4B2F4C}"/>
              </a:ext>
            </a:extLst>
          </p:cNvPr>
          <p:cNvSpPr txBox="1"/>
          <p:nvPr/>
        </p:nvSpPr>
        <p:spPr>
          <a:xfrm>
            <a:off x="559704" y="1536213"/>
            <a:ext cx="10832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Attention</a:t>
            </a:r>
            <a:r>
              <a:rPr lang="en-US" altLang="ko-KR" sz="2000" dirty="0"/>
              <a:t> : can be described as mapping a query and a set of key-value pairs to an output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F95160-974D-48A1-0D71-5F8690CC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80" y="2319744"/>
            <a:ext cx="6086839" cy="33825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D32E9D-9612-8AD9-0DAC-8CBD99CA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3" y="5702300"/>
            <a:ext cx="3749508" cy="563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0AA346-CA19-2430-3F75-89248B81A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723" y="5516201"/>
            <a:ext cx="3476268" cy="6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735094" y="2382559"/>
            <a:ext cx="10721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1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02.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Main Review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73651" y="491276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Introduction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249991" y="1078497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269C3-AD64-FA2D-E59E-9528E3080EB6}"/>
              </a:ext>
            </a:extLst>
          </p:cNvPr>
          <p:cNvSpPr txBox="1"/>
          <p:nvPr/>
        </p:nvSpPr>
        <p:spPr>
          <a:xfrm>
            <a:off x="374899" y="1428856"/>
            <a:ext cx="74815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What is </a:t>
            </a:r>
            <a:r>
              <a:rPr lang="en-US" altLang="ko-KR" sz="2000" b="1" dirty="0"/>
              <a:t>Event Camera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ko-KR" altLang="en-US" sz="2000" dirty="0"/>
              <a:t>픽셀 간의 밝기 변화를 비동기적으로 측정하고 기록하는 카메라</a:t>
            </a:r>
          </a:p>
        </p:txBody>
      </p:sp>
      <p:pic>
        <p:nvPicPr>
          <p:cNvPr id="2050" name="Picture 2" descr="Night run reconstruction">
            <a:extLst>
              <a:ext uri="{FF2B5EF4-FFF2-40B4-BE49-F238E27FC236}">
                <a16:creationId xmlns:a16="http://schemas.microsoft.com/office/drawing/2014/main" id="{C2AA94ED-FAB3-0889-45DD-EC04DEAE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0" y="3874544"/>
            <a:ext cx="4714025" cy="215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788FA-E0C1-74B2-774F-0B1215E0179A}"/>
              </a:ext>
            </a:extLst>
          </p:cNvPr>
          <p:cNvSpPr txBox="1"/>
          <p:nvPr/>
        </p:nvSpPr>
        <p:spPr>
          <a:xfrm>
            <a:off x="531219" y="2650141"/>
            <a:ext cx="5025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Low latency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High dynamic range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Strong robustness against motion blur</a:t>
            </a:r>
            <a:endParaRPr lang="ko-KR" altLang="en-US" sz="20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3CF001-D54C-3A51-2CB2-EE0F51E9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35" y="3932762"/>
            <a:ext cx="3057824" cy="204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1197</Words>
  <Application>Microsoft Office PowerPoint</Application>
  <PresentationFormat>와이드스크린</PresentationFormat>
  <Paragraphs>254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NimbusRomNo9L-Medi</vt:lpstr>
      <vt:lpstr>NimbusRomNo9L-Regu</vt:lpstr>
      <vt:lpstr>Söhne</vt:lpstr>
      <vt:lpstr>나눔스퀘어</vt:lpstr>
      <vt:lpstr>나눔스퀘어 ExtraBold</vt:lpstr>
      <vt:lpstr>맑은 고딕</vt:lpstr>
      <vt:lpstr>Arial</vt:lpstr>
      <vt:lpstr>Arial Black</vt:lpstr>
      <vt:lpstr>Cambria Math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CHANHO KIM</cp:lastModifiedBy>
  <cp:revision>287</cp:revision>
  <dcterms:created xsi:type="dcterms:W3CDTF">2018-05-29T13:08:36Z</dcterms:created>
  <dcterms:modified xsi:type="dcterms:W3CDTF">2023-12-07T14:46:32Z</dcterms:modified>
</cp:coreProperties>
</file>